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Q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>
        <p:scale>
          <a:sx n="66" d="100"/>
          <a:sy n="66" d="100"/>
        </p:scale>
        <p:origin x="-63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-12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EE781-1188-4A02-999F-01978187FAF6}" type="datetimeFigureOut">
              <a:rPr lang="en-US" smtClean="0"/>
              <a:t>06/11/2012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EF17D-C092-423D-89E9-7605DFD2A7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EF17D-C092-423D-89E9-7605DFD2A75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Q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37A8D-2D4D-4398-9CA7-160A0F043904}" type="datetimeFigureOut">
              <a:rPr lang="ar-QA" smtClean="0"/>
              <a:pPr/>
              <a:t>22/12/1433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Q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772400" cy="1470025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QA" b="1" dirty="0" smtClean="0">
                <a:solidFill>
                  <a:srgbClr val="FF0000"/>
                </a:solidFill>
              </a:rPr>
              <a:t> الوحدة الثالثة</a:t>
            </a:r>
            <a:br>
              <a:rPr lang="ar-QA" b="1" dirty="0" smtClean="0">
                <a:solidFill>
                  <a:srgbClr val="FF0000"/>
                </a:solidFill>
              </a:rPr>
            </a:br>
            <a:r>
              <a:rPr lang="ar-QA" b="1" dirty="0" smtClean="0">
                <a:solidFill>
                  <a:srgbClr val="FF0000"/>
                </a:solidFill>
              </a:rPr>
              <a:t>الدرس الأول</a:t>
            </a:r>
            <a:endParaRPr lang="ar-QA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924944"/>
            <a:ext cx="6400800" cy="17526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ar-QA" sz="4400" b="1" dirty="0" smtClean="0">
                <a:solidFill>
                  <a:srgbClr val="FF0000"/>
                </a:solidFill>
              </a:rPr>
              <a:t>الكائنات الحية الدقيقة وعلاقتها بالمرض</a:t>
            </a:r>
          </a:p>
          <a:p>
            <a:r>
              <a:rPr lang="en-US" sz="4400" b="1" dirty="0" smtClean="0">
                <a:solidFill>
                  <a:srgbClr val="FF0000"/>
                </a:solidFill>
              </a:rPr>
              <a:t>Micro-organisms and their relationship to disease</a:t>
            </a:r>
            <a:endParaRPr lang="ar-QA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250973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QA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1- تعريف المرض</a:t>
            </a:r>
          </a:p>
          <a:p>
            <a:pPr marL="0" indent="0">
              <a:buNone/>
            </a:pPr>
            <a:r>
              <a:rPr lang="ar-QA" b="1" dirty="0" smtClean="0">
                <a:latin typeface="Arial" pitchFamily="34" charset="0"/>
                <a:cs typeface="Arial" pitchFamily="34" charset="0"/>
              </a:rPr>
              <a:t>المرض هو أي تغيير غير مرغوب فيه في الحالة الصحية للكائن الحي .</a:t>
            </a:r>
          </a:p>
          <a:p>
            <a:pPr marL="0" indent="0" algn="ctr">
              <a:buNone/>
            </a:pPr>
            <a:r>
              <a:rPr lang="ar-QA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endParaRPr lang="ar-QA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ar-QA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chemeClr val="tx2"/>
                </a:solidFill>
              </a:rPr>
              <a:t>2- علاقة الكائنات الحية والمرض </a:t>
            </a:r>
            <a:endParaRPr lang="ar-QA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ar-QA" b="1" dirty="0" smtClean="0">
                <a:solidFill>
                  <a:srgbClr val="00B050"/>
                </a:solidFill>
              </a:rPr>
              <a:t>أ-الكائنات </a:t>
            </a:r>
            <a:r>
              <a:rPr lang="ar-QA" b="1" smtClean="0">
                <a:solidFill>
                  <a:srgbClr val="00B050"/>
                </a:solidFill>
              </a:rPr>
              <a:t>الحية الدقيقة</a:t>
            </a:r>
            <a:endParaRPr lang="ar-QA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ar-QA" b="1" dirty="0" smtClean="0"/>
              <a:t>هي كائنات حية لا يمكن رؤيتها إلا بالمجهر مثل </a:t>
            </a:r>
          </a:p>
          <a:p>
            <a:pPr>
              <a:buNone/>
            </a:pPr>
            <a:r>
              <a:rPr lang="ar-QA" b="1" dirty="0" smtClean="0"/>
              <a:t>البكتيريا </a:t>
            </a:r>
            <a:r>
              <a:rPr lang="en-US" b="1" dirty="0" smtClean="0"/>
              <a:t>Bacteria</a:t>
            </a:r>
            <a:r>
              <a:rPr lang="ar-QA" b="1" dirty="0" smtClean="0"/>
              <a:t>,الفطريات </a:t>
            </a:r>
            <a:r>
              <a:rPr lang="en-US" b="1" dirty="0" smtClean="0"/>
              <a:t>Fungi</a:t>
            </a:r>
            <a:r>
              <a:rPr lang="ar-QA" b="1" dirty="0" smtClean="0"/>
              <a:t>, الأوليات </a:t>
            </a:r>
            <a:r>
              <a:rPr lang="en-US" b="1" dirty="0" smtClean="0"/>
              <a:t>Protozoa</a:t>
            </a:r>
            <a:r>
              <a:rPr lang="ar-QA" b="1" dirty="0" smtClean="0"/>
              <a:t> والفيروسات </a:t>
            </a:r>
            <a:r>
              <a:rPr lang="en-US" b="1" dirty="0" smtClean="0"/>
              <a:t>Viruses</a:t>
            </a:r>
            <a:r>
              <a:rPr lang="ar-QA" b="1" dirty="0" smtClean="0"/>
              <a:t>.</a:t>
            </a:r>
          </a:p>
          <a:p>
            <a:pPr>
              <a:buNone/>
            </a:pPr>
            <a:r>
              <a:rPr lang="ar-QA" b="1" dirty="0" smtClean="0">
                <a:solidFill>
                  <a:srgbClr val="00B050"/>
                </a:solidFill>
              </a:rPr>
              <a:t>ب-</a:t>
            </a:r>
            <a:r>
              <a:rPr lang="ar-QA" b="1" dirty="0" smtClean="0"/>
              <a:t>يمكن أن  تسبب الكائنات الحية الدقيقة المرض للإنسان  </a:t>
            </a:r>
          </a:p>
          <a:p>
            <a:pPr>
              <a:buNone/>
            </a:pPr>
            <a:endParaRPr lang="ar-QA" b="1" dirty="0" smtClean="0"/>
          </a:p>
          <a:p>
            <a:pPr>
              <a:buNone/>
            </a:pPr>
            <a:r>
              <a:rPr lang="ar-QA" b="1" dirty="0" smtClean="0"/>
              <a:t>                                                   </a:t>
            </a:r>
            <a:r>
              <a:rPr lang="en-US" b="1" dirty="0" smtClean="0">
                <a:solidFill>
                  <a:schemeClr val="tx2"/>
                </a:solidFill>
                <a:hlinkClick r:id="" action="ppaction://noaction"/>
              </a:rPr>
              <a:t>Video</a:t>
            </a:r>
            <a:endParaRPr lang="ar-QA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20080"/>
          </a:xfrm>
        </p:spPr>
        <p:txBody>
          <a:bodyPr>
            <a:normAutofit fontScale="90000"/>
          </a:bodyPr>
          <a:lstStyle/>
          <a:p>
            <a:pPr algn="r"/>
            <a:r>
              <a:rPr lang="ar-QA" b="1" dirty="0" smtClean="0">
                <a:solidFill>
                  <a:srgbClr val="00B050"/>
                </a:solidFill>
              </a:rPr>
              <a:t>ت- مسببات المرض  </a:t>
            </a:r>
            <a:r>
              <a:rPr lang="en-US" b="1" dirty="0" smtClean="0">
                <a:solidFill>
                  <a:srgbClr val="00B050"/>
                </a:solidFill>
              </a:rPr>
              <a:t>Pathogen</a:t>
            </a:r>
            <a:br>
              <a:rPr lang="en-US" b="1" dirty="0" smtClean="0">
                <a:solidFill>
                  <a:srgbClr val="00B050"/>
                </a:solidFill>
              </a:rPr>
            </a:br>
            <a:endParaRPr lang="ar-Q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QA" b="1" dirty="0" smtClean="0"/>
              <a:t>تسمى الكائنات الحية الدقيقة التي قد تسبب المرض للإنسان </a:t>
            </a:r>
            <a:r>
              <a:rPr lang="ar-QA" b="1" dirty="0" smtClean="0">
                <a:solidFill>
                  <a:srgbClr val="FF0000"/>
                </a:solidFill>
              </a:rPr>
              <a:t>بمسببات المرض  </a:t>
            </a:r>
            <a:r>
              <a:rPr lang="en-US" b="1" dirty="0" smtClean="0">
                <a:solidFill>
                  <a:srgbClr val="FF0000"/>
                </a:solidFill>
              </a:rPr>
              <a:t>Pathogen</a:t>
            </a:r>
            <a:r>
              <a:rPr lang="ar-QA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ar-QA" b="1" dirty="0" smtClean="0"/>
              <a:t>تعمل البكتيريا الضارة على تقليل معدل نمو ووظائف خلايا الجسم.</a:t>
            </a:r>
          </a:p>
          <a:p>
            <a:r>
              <a:rPr lang="ar-QA" b="1" dirty="0" smtClean="0"/>
              <a:t>تهاجم الفيروسات الخلايا المضيفة, تتضاعف داخلها ثم تحطمها.</a:t>
            </a:r>
          </a:p>
          <a:p>
            <a:r>
              <a:rPr lang="ar-QA" b="1" dirty="0" smtClean="0"/>
              <a:t>تسبب أيضا الفطريات والأوليات الضارة في تدمير الأنسجة وخلايا الدم.</a:t>
            </a:r>
          </a:p>
          <a:p>
            <a:endParaRPr lang="ar-Q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chemeClr val="tx2"/>
                </a:solidFill>
              </a:rPr>
              <a:t>3- الأمراض المعدية  </a:t>
            </a:r>
            <a:r>
              <a:rPr lang="en-US" sz="3600" b="1" dirty="0" smtClean="0">
                <a:solidFill>
                  <a:schemeClr val="tx2"/>
                </a:solidFill>
              </a:rPr>
              <a:t>Infectious diseases</a:t>
            </a:r>
            <a:endParaRPr lang="ar-QA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ar-QA" b="1" dirty="0" smtClean="0">
                <a:solidFill>
                  <a:srgbClr val="00B050"/>
                </a:solidFill>
              </a:rPr>
              <a:t>أ-تعريف الأمراض المعدية</a:t>
            </a:r>
          </a:p>
          <a:p>
            <a:pPr marL="0" indent="0">
              <a:buNone/>
            </a:pPr>
            <a:r>
              <a:rPr lang="ar-QA" b="1" dirty="0" smtClean="0"/>
              <a:t>هي الأمراض الناتجة عن </a:t>
            </a:r>
            <a:r>
              <a:rPr lang="en-US" b="1" dirty="0" smtClean="0"/>
              <a:t>  pathogen</a:t>
            </a:r>
            <a:r>
              <a:rPr lang="ar-QA" b="1" dirty="0" smtClean="0"/>
              <a:t>والتي تنتقل من الكائن المصاب أو من البيئة إلى كائن حي أخر.</a:t>
            </a:r>
          </a:p>
          <a:p>
            <a:pPr marL="0" indent="0">
              <a:buNone/>
            </a:pPr>
            <a:r>
              <a:rPr lang="ar-QA" b="1" dirty="0" smtClean="0">
                <a:solidFill>
                  <a:srgbClr val="00B050"/>
                </a:solidFill>
              </a:rPr>
              <a:t>ب- انتقال الأمراض المعدية</a:t>
            </a:r>
          </a:p>
          <a:p>
            <a:pPr marL="0" indent="0">
              <a:buNone/>
            </a:pPr>
            <a:r>
              <a:rPr lang="ar-QA" b="1" dirty="0" smtClean="0"/>
              <a:t>تنتقل الأمراض المعدية عن طريق:</a:t>
            </a:r>
          </a:p>
          <a:p>
            <a:pPr marL="0" indent="0">
              <a:buNone/>
            </a:pPr>
            <a:r>
              <a:rPr lang="ar-QA" b="1" dirty="0" smtClean="0"/>
              <a:t>-الاتصال المباشر بالكائن الحي المصاب </a:t>
            </a:r>
          </a:p>
          <a:p>
            <a:pPr marL="0" indent="0">
              <a:buNone/>
            </a:pPr>
            <a:r>
              <a:rPr lang="ar-QA" b="1" dirty="0" smtClean="0"/>
              <a:t>-عن طريق الماء والهواء أو الطعام</a:t>
            </a:r>
          </a:p>
          <a:p>
            <a:pPr marL="0" indent="0">
              <a:buNone/>
            </a:pPr>
            <a:r>
              <a:rPr lang="ar-QA" b="1" dirty="0" smtClean="0"/>
              <a:t>-عن طريق الناقل الحيوي    </a:t>
            </a:r>
            <a:r>
              <a:rPr lang="fr-FR" b="1" dirty="0" err="1" smtClean="0"/>
              <a:t>Vectors</a:t>
            </a:r>
            <a:endParaRPr lang="ar-Q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chemeClr val="tx2"/>
                </a:solidFill>
              </a:rPr>
              <a:t>4- الأمراض المزمنة  </a:t>
            </a:r>
            <a:r>
              <a:rPr lang="en-US" sz="3600" b="1" smtClean="0">
                <a:solidFill>
                  <a:schemeClr val="tx2"/>
                </a:solidFill>
              </a:rPr>
              <a:t>Chronic diseases</a:t>
            </a:r>
            <a:endParaRPr lang="ar-QA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/>
          <a:lstStyle/>
          <a:p>
            <a:r>
              <a:rPr lang="ar-QA" b="1" dirty="0" smtClean="0"/>
              <a:t>هي الأمراض التي لا تنتقل من شخص إلى آخر مثل السكري والسرطان و أمراض القلب....</a:t>
            </a:r>
          </a:p>
          <a:p>
            <a:r>
              <a:rPr lang="ar-QA" b="1" dirty="0" smtClean="0"/>
              <a:t>تسمى أمراض مزمنة لأن المصاب يعاني من المرض فترة طويلة.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205</Words>
  <Application>Microsoft Office PowerPoint</Application>
  <PresentationFormat>On-screen Show (4:3)</PresentationFormat>
  <Paragraphs>30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الوحدة الثالثة الدرس الأول</vt:lpstr>
      <vt:lpstr>Slide 2</vt:lpstr>
      <vt:lpstr>2- علاقة الكائنات الحية والمرض </vt:lpstr>
      <vt:lpstr>ت- مسببات المرض  Pathogen </vt:lpstr>
      <vt:lpstr>3- الأمراض المعدية  Infectious diseases</vt:lpstr>
      <vt:lpstr>4- الأمراض المزمنة  Chronic diseases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الدرس الثاني</dc:title>
  <dc:creator>Windows User</dc:creator>
  <cp:lastModifiedBy>SUM</cp:lastModifiedBy>
  <cp:revision>133</cp:revision>
  <dcterms:created xsi:type="dcterms:W3CDTF">2012-09-22T18:51:38Z</dcterms:created>
  <dcterms:modified xsi:type="dcterms:W3CDTF">2012-11-06T17:00:49Z</dcterms:modified>
</cp:coreProperties>
</file>